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Economica"/>
      <p:regular r:id="rId27"/>
      <p:bold r:id="rId28"/>
      <p:italic r:id="rId29"/>
      <p:boldItalic r:id="rId30"/>
    </p:embeddedFont>
    <p:embeddedFont>
      <p:font typeface="Lora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conomica-bold.fntdata"/><Relationship Id="rId27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regular.fntdata"/><Relationship Id="rId30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33" Type="http://schemas.openxmlformats.org/officeDocument/2006/relationships/font" Target="fonts/Lora-italic.fntdata"/><Relationship Id="rId10" Type="http://schemas.openxmlformats.org/officeDocument/2006/relationships/slide" Target="slides/slide5.xml"/><Relationship Id="rId32" Type="http://schemas.openxmlformats.org/officeDocument/2006/relationships/font" Target="fonts/Lora-bold.fntdata"/><Relationship Id="rId13" Type="http://schemas.openxmlformats.org/officeDocument/2006/relationships/slide" Target="slides/slide8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34" Type="http://schemas.openxmlformats.org/officeDocument/2006/relationships/font" Target="fonts/Lora-bold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e5da250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e5da250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e5da2507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e5da2507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cbf6aef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cbf6aef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6b67680e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6b67680e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6b67680e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6b67680e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e61baa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e61baa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e5da2507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e5da2507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e5da2507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e5da2507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5da2507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5da2507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da2507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da2507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e5da2507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e5da2507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e61baa560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e61baa560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e61baa56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e61baa56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e5da2507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e5da2507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e5da2507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e5da2507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Objectif : 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Segementation de l’imgae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simplifier la représentation d’une image pour en extraire les pricnipales caractéristiques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6c3cfb53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6c3cfb53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Invariants : liés à une classe et liés au réseau cf : filtres de Gabor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Simonyan2014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e5da2507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e5da2507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Caractéristiques du filtre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Perte en interprétrabilité au cours du temps =&gt; réduction de dimension + Plus haute abstraction (profondeur image / filtre)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5da2507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e5da2507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e5da2507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e5da2507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e5da2507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e5da2507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5da2507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5da2507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 la baseline vers l’image final : déterminer les plus grandes contributions (cf : MNIST ci-dessus rouge : haute contribution)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5850" y="884075"/>
            <a:ext cx="6932400" cy="26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Interprétabilité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 réseaux de neurones convolutionnels pour la classification d’images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533275" y="3844725"/>
            <a:ext cx="5367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Sébastien David, Matthieu Desse, Antoine Hue, Romain Legrand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février 2020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925" y="2998875"/>
            <a:ext cx="1119975" cy="16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ctrTitle"/>
          </p:nvPr>
        </p:nvSpPr>
        <p:spPr>
          <a:xfrm>
            <a:off x="3044700" y="18031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Attaques adverses et interprétabilité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173525" y="3201675"/>
            <a:ext cx="84696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Goodfellow et al. (2015): “fast gradient sign method”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minuscule perturbation : 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approximation linéaire du coût : 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on définit 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résultat : 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700" y="1272375"/>
            <a:ext cx="4391945" cy="16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>
            <p:ph type="title"/>
          </p:nvPr>
        </p:nvSpPr>
        <p:spPr>
          <a:xfrm>
            <a:off x="131925" y="28350"/>
            <a:ext cx="85623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Exemples Adverses</a:t>
            </a:r>
            <a:r>
              <a:rPr lang="en"/>
              <a:t> </a:t>
            </a:r>
            <a:r>
              <a:rPr lang="en" sz="3600"/>
              <a:t>(Szegedy2014, Goodfellow2015)</a:t>
            </a:r>
            <a:endParaRPr sz="3600"/>
          </a:p>
        </p:txBody>
      </p:sp>
      <p:sp>
        <p:nvSpPr>
          <p:cNvPr id="169" name="Google Shape;169;p23"/>
          <p:cNvSpPr txBox="1"/>
          <p:nvPr/>
        </p:nvSpPr>
        <p:spPr>
          <a:xfrm>
            <a:off x="173525" y="718075"/>
            <a:ext cx="8944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message: il est trivial de tromper un réseau de neurones</a:t>
            </a:r>
            <a:endParaRPr baseline="30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050" y="3667950"/>
            <a:ext cx="90582" cy="12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775" y="3864000"/>
            <a:ext cx="3018925" cy="2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325" y="4112749"/>
            <a:ext cx="1872386" cy="2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0325" y="4389575"/>
            <a:ext cx="3531662" cy="2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Attaques adverses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Implications sur l’interprétabilité des réseaux de neurones</a:t>
            </a:r>
            <a:endParaRPr sz="2200"/>
          </a:p>
        </p:txBody>
      </p:sp>
      <p:sp>
        <p:nvSpPr>
          <p:cNvPr id="179" name="Google Shape;179;p24"/>
          <p:cNvSpPr txBox="1"/>
          <p:nvPr/>
        </p:nvSpPr>
        <p:spPr>
          <a:xfrm>
            <a:off x="4973538" y="4494275"/>
            <a:ext cx="3741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Thys et al., 2019</a:t>
            </a:r>
            <a:endParaRPr sz="1300"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700" y="2937000"/>
            <a:ext cx="2047401" cy="15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225" y="2973150"/>
            <a:ext cx="2002574" cy="15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4969750" y="2545200"/>
            <a:ext cx="3741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Enstrom et al., 2019</a:t>
            </a:r>
            <a:endParaRPr sz="1300"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311700" y="1225225"/>
            <a:ext cx="39999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Interprétabilité limitée des architectures actuelles</a:t>
            </a:r>
            <a:endParaRPr sz="14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On ne comprend pas encore totalement le </a:t>
            </a:r>
            <a:r>
              <a:rPr b="1" lang="en" sz="1300"/>
              <a:t>fondement des décisions des réseaux</a:t>
            </a:r>
            <a:endParaRPr sz="1300"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311700" y="2725075"/>
            <a:ext cx="3999900" cy="21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</a:t>
            </a:r>
            <a:r>
              <a:rPr lang="en" sz="1400"/>
              <a:t>’importe quelle perturbation peut tromper un réseau</a:t>
            </a:r>
            <a:endParaRPr sz="14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Pixels d’image</a:t>
            </a:r>
            <a:r>
              <a:rPr lang="en" sz="1300"/>
              <a:t> (Szegedy et al., 2014)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Dégradation de la qualité de l’image </a:t>
            </a:r>
            <a:r>
              <a:rPr lang="en" sz="1300"/>
              <a:t>(Kurakin et al., 2017)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Rotations et déformations </a:t>
            </a:r>
            <a:r>
              <a:rPr lang="en" sz="1300"/>
              <a:t>(Enstrom et al., 2019)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Ajout de patches </a:t>
            </a:r>
            <a:r>
              <a:rPr lang="en" sz="1300"/>
              <a:t>(Thys et al., 2019)</a:t>
            </a:r>
            <a:endParaRPr sz="1300"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437" y="1111225"/>
            <a:ext cx="4082125" cy="147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Une méthode couramment utilisée : </a:t>
            </a:r>
            <a:r>
              <a:rPr b="1" lang="en"/>
              <a:t>Générer des attaques adverses puis les intégrer à l’apprentissage </a:t>
            </a:r>
            <a:r>
              <a:rPr lang="en"/>
              <a:t>(Goodfellow et al., 2014)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Limites </a:t>
            </a:r>
            <a:r>
              <a:rPr lang="en"/>
              <a:t>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Gourmand en données (Schmidt et al., 2018)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Perte en précision sur les données de test (Tsipras et al., 2019)</a:t>
            </a:r>
            <a:endParaRPr sz="1300"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0" r="19296" t="0"/>
          <a:stretch/>
        </p:blipFill>
        <p:spPr>
          <a:xfrm>
            <a:off x="4944800" y="1622628"/>
            <a:ext cx="3999901" cy="2956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4944800" y="1147225"/>
            <a:ext cx="4096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Expériences sur ImageNet </a:t>
            </a:r>
            <a:r>
              <a:rPr lang="en" sz="1300"/>
              <a:t>(</a:t>
            </a:r>
            <a:r>
              <a:rPr lang="en" sz="1300">
                <a:solidFill>
                  <a:schemeClr val="dk1"/>
                </a:solidFill>
              </a:rPr>
              <a:t>Ilyas et al., 2019)</a:t>
            </a:r>
            <a:endParaRPr sz="1300"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013" y="2500948"/>
            <a:ext cx="2646772" cy="3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"/>
              <a:t>pprentissage adverse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Protéger les réseaux de neurones d’attaques adverses</a:t>
            </a:r>
            <a:endParaRPr sz="2200"/>
          </a:p>
        </p:txBody>
      </p:sp>
      <p:sp>
        <p:nvSpPr>
          <p:cNvPr id="195" name="Google Shape;195;p25"/>
          <p:cNvSpPr txBox="1"/>
          <p:nvPr/>
        </p:nvSpPr>
        <p:spPr>
          <a:xfrm>
            <a:off x="5479800" y="4541000"/>
            <a:ext cx="12687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Réseau standard</a:t>
            </a:r>
            <a:endParaRPr b="1" sz="1300">
              <a:solidFill>
                <a:srgbClr val="98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6610250" y="4541000"/>
            <a:ext cx="1093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Réseau robuste</a:t>
            </a:r>
            <a:endParaRPr b="1" sz="13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Apprentissage adverse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Améliorer l’interprétabilité des réseaux</a:t>
            </a:r>
            <a:endParaRPr sz="2200"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311700" y="1225225"/>
            <a:ext cx="85206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Un autre bénéfice d’intégrer des exemples adverses à l’apprentissage : </a:t>
            </a:r>
            <a:r>
              <a:rPr b="1" lang="en" sz="1300"/>
              <a:t>aligner </a:t>
            </a:r>
            <a:r>
              <a:rPr b="1" lang="en" sz="1300"/>
              <a:t>les réseaux de neurones sur une perception plus proche </a:t>
            </a:r>
            <a:r>
              <a:rPr b="1" lang="en" sz="1300"/>
              <a:t>de celle de la vision humaine </a:t>
            </a:r>
            <a:r>
              <a:rPr lang="en" sz="1300"/>
              <a:t>(Tsipras et al., 2019)</a:t>
            </a:r>
            <a:endParaRPr sz="1300"/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3">
            <a:alphaModFix/>
          </a:blip>
          <a:srcRect b="49743" l="0" r="21445" t="0"/>
          <a:stretch/>
        </p:blipFill>
        <p:spPr>
          <a:xfrm>
            <a:off x="1346975" y="1891875"/>
            <a:ext cx="6774701" cy="16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1075550" y="4338675"/>
            <a:ext cx="7558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Saliency maps sur des </a:t>
            </a:r>
            <a:r>
              <a:rPr b="1" lang="en" sz="1300"/>
              <a:t>réseaux de neurones standards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et des </a:t>
            </a:r>
            <a:r>
              <a:rPr b="1" lang="en" sz="1300"/>
              <a:t>réseau de neurones robustes</a:t>
            </a:r>
            <a:r>
              <a:rPr lang="en" sz="1300"/>
              <a:t>  (Tsipras </a:t>
            </a:r>
            <a:r>
              <a:rPr lang="en" sz="1300"/>
              <a:t>et al., 2019)</a:t>
            </a:r>
            <a:endParaRPr sz="1300"/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0" r="21445" t="72491"/>
          <a:stretch/>
        </p:blipFill>
        <p:spPr>
          <a:xfrm>
            <a:off x="1346975" y="3493300"/>
            <a:ext cx="6774701" cy="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275150" y="2895450"/>
            <a:ext cx="11388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Réseau standard</a:t>
            </a:r>
            <a:endParaRPr b="1" sz="1300">
              <a:solidFill>
                <a:srgbClr val="98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297800" y="3617063"/>
            <a:ext cx="1093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Réseau robuste</a:t>
            </a:r>
            <a:endParaRPr sz="13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ctrTitle"/>
          </p:nvPr>
        </p:nvSpPr>
        <p:spPr>
          <a:xfrm>
            <a:off x="3044700" y="18031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Objectifs et p</a:t>
            </a:r>
            <a:r>
              <a:rPr lang="en"/>
              <a:t>lanning</a:t>
            </a:r>
            <a:r>
              <a:rPr lang="en"/>
              <a:t> de travail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636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Directions possibles</a:t>
            </a:r>
            <a:endParaRPr/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311700" y="894750"/>
            <a:ext cx="8520600" cy="19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Approfondir les Saliency maps &amp; exemples adverses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Explorer les autres méthodologies : t-SNE, UMAP, </a:t>
            </a:r>
            <a:r>
              <a:rPr lang="en"/>
              <a:t>Atlas de visualisation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Observation au cours du temps pendant l’apprentissage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Liens vers les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Interprétabilité de réseaux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Evaluation de réseaux par des métriques (robustesse…)</a:t>
            </a:r>
            <a:endParaRPr/>
          </a:p>
        </p:txBody>
      </p:sp>
      <p:sp>
        <p:nvSpPr>
          <p:cNvPr id="219" name="Google Shape;219;p28"/>
          <p:cNvSpPr txBox="1"/>
          <p:nvPr>
            <p:ph type="title"/>
          </p:nvPr>
        </p:nvSpPr>
        <p:spPr>
          <a:xfrm>
            <a:off x="380000" y="28660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Interrogations</a:t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311700" y="3697350"/>
            <a:ext cx="85206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Utilité des outils actuels de visualisation pour un non-expert?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Prouesse technique VS simplicité d’interprétation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311700" y="63675"/>
            <a:ext cx="8520600" cy="6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Atlas d’activations (Carter2019) VS Visualisation intuitive (Peters et al. 2019)</a:t>
            </a:r>
            <a:endParaRPr sz="2600"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824" y="892275"/>
            <a:ext cx="3841476" cy="30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2275"/>
            <a:ext cx="2956150" cy="30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>
            <p:ph idx="4294967295" type="body"/>
          </p:nvPr>
        </p:nvSpPr>
        <p:spPr>
          <a:xfrm>
            <a:off x="152400" y="4230775"/>
            <a:ext cx="85206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Atlas = saliency map + UMAP + aggrégations : interprétabilité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Visualisation intuitive = UMAP : interprétation immédiate.</a:t>
            </a:r>
            <a:endParaRPr/>
          </a:p>
        </p:txBody>
      </p:sp>
      <p:sp>
        <p:nvSpPr>
          <p:cNvPr id="229" name="Google Shape;229;p29"/>
          <p:cNvSpPr txBox="1"/>
          <p:nvPr>
            <p:ph idx="4294967295" type="body"/>
          </p:nvPr>
        </p:nvSpPr>
        <p:spPr>
          <a:xfrm>
            <a:off x="3674775" y="1969350"/>
            <a:ext cx="5985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/>
              <a:t>VS</a:t>
            </a:r>
            <a:endParaRPr b="1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Moyens</a:t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311700" y="1225225"/>
            <a:ext cx="8520600" cy="24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Données publiques (e.g. Fashion MNIST, CIFAR-10, CIFAR-100, ImageNet, Pascal Voc)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Réseaux de neurones publics pré-</a:t>
            </a:r>
            <a:r>
              <a:rPr lang="en" sz="1400"/>
              <a:t>entraînés</a:t>
            </a:r>
            <a:r>
              <a:rPr lang="en" sz="1400"/>
              <a:t> (e.g. VGG16, ResNet, Inception)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Technologies (e.g. Tensorflow, PyTorch, Google Colaboratory)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Besoin de ressources de calculs importantes dont des GPU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 nombreuses images à calculer pour les Activations Atlas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Expériences sur ImageNet (plus de 14 millions d’images, 20 000 classes à prédire)</a:t>
            </a:r>
            <a:endParaRPr sz="1200"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975" y="3646963"/>
            <a:ext cx="2796750" cy="11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300" y="3646977"/>
            <a:ext cx="2237400" cy="11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2" y="3725125"/>
            <a:ext cx="1644826" cy="9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de votre attention</a:t>
            </a:r>
            <a:endParaRPr/>
          </a:p>
        </p:txBody>
      </p:sp>
      <p:sp>
        <p:nvSpPr>
          <p:cNvPr id="244" name="Google Shape;244;p31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66525" y="584000"/>
            <a:ext cx="6469500" cy="4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Réseaux de neurone: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MLP: Rosenblatt (1958), Rumelhart et al. (1986).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CNN: Fukushima (1980), LeCun et al. (1989, 1998).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Renaissance du deep learning: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2011: reconnaissance du langage, Microsoft: Seide et al. (2011).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2012: AlexNet remporte l’ILSVRC:  Krizhevsky et al. (2012).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Deep learning est partout: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Vision par ordinateur (Szegedy et al. (2015)), recherche médicale (Lévy et al. (2016)), astronomie (Dieleman et al. (2014)),  art (Gatys et al. (2016)).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Enjeux: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Boîte noire (Alain and Bengio (2016): enjeux d’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interprétabilité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Projet: utiliser la visualisation pour comprendre le processus de décision.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Approche: visualiser (saliency map); analyser l’échec (exemples adverses).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131925" y="28350"/>
            <a:ext cx="85623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Contexte:</a:t>
            </a:r>
            <a:endParaRPr sz="36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025" y="364175"/>
            <a:ext cx="2474075" cy="11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975" y="1856275"/>
            <a:ext cx="2435126" cy="114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7975" y="3435750"/>
            <a:ext cx="2419400" cy="94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311700" y="377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Références </a:t>
            </a:r>
            <a:r>
              <a:rPr lang="en" sz="1800"/>
              <a:t>(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Méthodes d’attribution du gradient des réseaux</a:t>
            </a:r>
            <a:r>
              <a:rPr lang="en" sz="1800"/>
              <a:t>)</a:t>
            </a:r>
            <a:endParaRPr sz="1800"/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311700" y="8690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Simonyan K., Vedaldi A.,  Zisserman A., “Deep Inside Convolutional Networks: Visualising Image Classification”,  ICLR, 2014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Nguyen A.M., Yosinski J., Clune J., “Multifaceted Feature Visualization: Uncovering the Different Types of Features Learned By Each Neuron in Deep Neural Networks”, Corr, 2016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Sundararajan M, Taly A., Yan Q., </a:t>
            </a:r>
            <a:r>
              <a:rPr lang="en" sz="1400"/>
              <a:t>“Axiomatic Attribution for Deep Networks”, PMLR, 2017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Shrikumar A., Greenside P, Kundaje A., “Learning Important Features Through Propagating Activation Differences”, CoRR, 2017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Carter S., Armstrong Z., Schubert L., Johnson I., and Olah C., "Exploring Neural Networks with Activation Atlases", Distill, 2019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Nguyen A., Yosinski J., Clune J., “Understanding Neural Networks via Feature Visualization: A survey”, 2019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311700" y="456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Références </a:t>
            </a:r>
            <a:r>
              <a:rPr lang="en" sz="1800"/>
              <a:t>(Attaques adverses et apprentissage adverse)</a:t>
            </a:r>
            <a:endParaRPr sz="1800"/>
          </a:p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311700" y="876925"/>
            <a:ext cx="8520600" cy="4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Szegedy C., Zaremba W., Sutskever I., Bruna J., Erhan D., Goodfellow I., Fergus R., “Intriguing properties of neural networks”, ICLR 2014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Goodfellow I., Shlens J., Szegedy C., “Explaining and Harnessing Adversarial Examples”, ICLR 2015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Engstrom L., Tran B., Tsipras D., Schmidt L., Madry A., “Exploring the Landscape of Spatial Robustness”, PMLR 2019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Tsipras D., Santurkar S., Engstrom L., Turner A., Madry A.,  “Robustness May Be at Odds with Accuracy”, ICLR 2019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Ilyas A., Santurkar S., Tsipras D., Engstrom L., Tran B., Madry A., “Adversarial Examples Are Not Bugs, They Are Features”, NeurIPS, 2019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Thys et al., “Fooling automated surveillance cameras: adversarial patches to attack person detection”, CV-COPS 2019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Carter, S., Armstrong, Z., Schubert, L., Johnson, I., and Olah, C. (2019). Exploring neural networks with activation atlases. Distil.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Peters, M., Kempen, L., Nauta, M. and Seifert, C. (2019). Visualising the Training Process of Convolutional Neural Networks for Non-Experts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3044700" y="18031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Activations, Saliency &amp; Attributions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8621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Le gradient : élément central d’un DNN (back-propagation)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Comprendre le fonctionnement d’un DNN en déterminant ses invariants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Une interprétation selon 2 axes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Partiel</a:t>
            </a:r>
            <a:r>
              <a:rPr b="1" lang="en"/>
              <a:t> :</a:t>
            </a:r>
            <a:r>
              <a:rPr lang="en"/>
              <a:t> estimer la contribution d’un neurone au travers des </a:t>
            </a:r>
            <a:r>
              <a:rPr b="1" lang="en"/>
              <a:t>activation maps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End-to-end : </a:t>
            </a:r>
            <a:r>
              <a:rPr lang="en"/>
              <a:t>déterminer des invariants pour une classe donnée à l’aide de </a:t>
            </a:r>
            <a:r>
              <a:rPr b="1" lang="en"/>
              <a:t>saliency maps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Faire apparaître les composantes principales d’une classe déterminées par le réseau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Générer une image selon la formule suivante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Interpréter avec des méthodes de gradients 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8307" t="0"/>
          <a:stretch/>
        </p:blipFill>
        <p:spPr>
          <a:xfrm>
            <a:off x="3236800" y="3488600"/>
            <a:ext cx="2491075" cy="5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211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Activations maps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043225"/>
            <a:ext cx="8520600" cy="17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Montrer la sortie d’un neurone pour une image en entrée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Difficultés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Nombre élevé de neurones sur chaque couche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Non interprétable au delà de la 2</a:t>
            </a:r>
            <a:r>
              <a:rPr baseline="30000" lang="en" sz="1300"/>
              <a:t>nde</a:t>
            </a:r>
            <a:r>
              <a:rPr lang="en"/>
              <a:t> couche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Dépendances entre les couches non observables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S’applique à une ou quelques images seulement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2296850" y="3279025"/>
            <a:ext cx="381300" cy="1300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</a:t>
            </a:r>
            <a:r>
              <a:rPr baseline="30000" lang="en" sz="1200"/>
              <a:t>(1)</a:t>
            </a:r>
            <a:endParaRPr sz="12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25" y="2825237"/>
            <a:ext cx="1943725" cy="21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3008850" y="3279025"/>
            <a:ext cx="381300" cy="1300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</a:t>
            </a:r>
            <a:r>
              <a:rPr baseline="30000" lang="en" sz="1200"/>
              <a:t>(2)</a:t>
            </a:r>
            <a:endParaRPr sz="1200"/>
          </a:p>
        </p:txBody>
      </p:sp>
      <p:sp>
        <p:nvSpPr>
          <p:cNvPr id="95" name="Google Shape;95;p17"/>
          <p:cNvSpPr/>
          <p:nvPr/>
        </p:nvSpPr>
        <p:spPr>
          <a:xfrm>
            <a:off x="3745600" y="3279025"/>
            <a:ext cx="416100" cy="1300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1976175" y="3885775"/>
            <a:ext cx="285900" cy="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2700550" y="3885775"/>
            <a:ext cx="285900" cy="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3424925" y="3885775"/>
            <a:ext cx="285900" cy="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822" y="2837775"/>
            <a:ext cx="4156477" cy="831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7"/>
          <p:cNvSpPr txBox="1"/>
          <p:nvPr/>
        </p:nvSpPr>
        <p:spPr>
          <a:xfrm>
            <a:off x="6821400" y="2571750"/>
            <a:ext cx="2010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32 convolutions total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" name="Google Shape;101;p17"/>
          <p:cNvCxnSpPr>
            <a:stCxn id="97" idx="0"/>
          </p:cNvCxnSpPr>
          <p:nvPr/>
        </p:nvCxnSpPr>
        <p:spPr>
          <a:xfrm rot="-5400000">
            <a:off x="3379300" y="2610775"/>
            <a:ext cx="838800" cy="1711200"/>
          </a:xfrm>
          <a:prstGeom prst="bentConnector2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826" y="4047574"/>
            <a:ext cx="4156474" cy="825135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7"/>
          <p:cNvSpPr txBox="1"/>
          <p:nvPr/>
        </p:nvSpPr>
        <p:spPr>
          <a:xfrm>
            <a:off x="6821400" y="3802375"/>
            <a:ext cx="2010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64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convolutions total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17"/>
          <p:cNvCxnSpPr>
            <a:stCxn id="98" idx="2"/>
          </p:cNvCxnSpPr>
          <p:nvPr/>
        </p:nvCxnSpPr>
        <p:spPr>
          <a:xfrm flipH="1" rot="-5400000">
            <a:off x="3769775" y="3870175"/>
            <a:ext cx="799500" cy="1004100"/>
          </a:xfrm>
          <a:prstGeom prst="bentConnector2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 maps </a:t>
            </a:r>
            <a:r>
              <a:rPr lang="en" sz="3600"/>
              <a:t>(Simonyan2014, Nguyen2016)</a:t>
            </a:r>
            <a:endParaRPr sz="3600"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 Pour un DNN donné, l’image d’entrée devient une matrice de poids à optimiser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Soit à partir de la sortie du réseau =&gt; minimisation de la perte (L)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Soit à partir d’un neurone intermédiaire =&gt; maximisation de l’activation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Ajout de diverses régularisations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Interprétation de la sensibilité moyenne du réseau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4044225" y="3367475"/>
            <a:ext cx="381300" cy="1300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</a:t>
            </a:r>
            <a:r>
              <a:rPr baseline="30000" lang="en" sz="1200"/>
              <a:t>(1)</a:t>
            </a:r>
            <a:endParaRPr sz="1200"/>
          </a:p>
        </p:txBody>
      </p:sp>
      <p:sp>
        <p:nvSpPr>
          <p:cNvPr id="112" name="Google Shape;112;p18"/>
          <p:cNvSpPr/>
          <p:nvPr/>
        </p:nvSpPr>
        <p:spPr>
          <a:xfrm>
            <a:off x="5289625" y="3367475"/>
            <a:ext cx="381300" cy="1300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</a:t>
            </a:r>
            <a:r>
              <a:rPr baseline="30000" lang="en" sz="1200"/>
              <a:t>(L)</a:t>
            </a:r>
            <a:endParaRPr sz="1200"/>
          </a:p>
        </p:txBody>
      </p:sp>
      <p:sp>
        <p:nvSpPr>
          <p:cNvPr id="113" name="Google Shape;113;p18"/>
          <p:cNvSpPr/>
          <p:nvPr/>
        </p:nvSpPr>
        <p:spPr>
          <a:xfrm>
            <a:off x="3723550" y="3974225"/>
            <a:ext cx="285900" cy="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4981325" y="3974225"/>
            <a:ext cx="285900" cy="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5705700" y="3974225"/>
            <a:ext cx="285900" cy="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4727800" y="3776675"/>
            <a:ext cx="367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6026375" y="3776675"/>
            <a:ext cx="880800" cy="48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Softmax proba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7165163" y="3776663"/>
            <a:ext cx="1169700" cy="481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Je veux un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Cheval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25" y="3106138"/>
            <a:ext cx="1249625" cy="142037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18"/>
          <p:cNvSpPr/>
          <p:nvPr/>
        </p:nvSpPr>
        <p:spPr>
          <a:xfrm>
            <a:off x="6572750" y="3310025"/>
            <a:ext cx="937500" cy="365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Entropie croisée</a:t>
            </a:r>
            <a:endParaRPr sz="1000"/>
          </a:p>
        </p:txBody>
      </p:sp>
      <p:sp>
        <p:nvSpPr>
          <p:cNvPr id="121" name="Google Shape;121;p18"/>
          <p:cNvSpPr/>
          <p:nvPr/>
        </p:nvSpPr>
        <p:spPr>
          <a:xfrm rot="-1719313">
            <a:off x="6420792" y="3673100"/>
            <a:ext cx="91964" cy="868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 flipH="1" rot="1719313">
            <a:off x="7543692" y="3673100"/>
            <a:ext cx="91964" cy="868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3" name="Google Shape;123;p18"/>
          <p:cNvSpPr/>
          <p:nvPr/>
        </p:nvSpPr>
        <p:spPr>
          <a:xfrm rot="-10797855">
            <a:off x="2164549" y="3443225"/>
            <a:ext cx="4327501" cy="9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2519700" y="3171100"/>
            <a:ext cx="13347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backpropagation</a:t>
            </a:r>
            <a:endParaRPr sz="10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088" y="3734390"/>
            <a:ext cx="1249625" cy="128796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6" name="Google Shape;126;p18"/>
          <p:cNvCxnSpPr>
            <a:stCxn id="127" idx="2"/>
          </p:cNvCxnSpPr>
          <p:nvPr/>
        </p:nvCxnSpPr>
        <p:spPr>
          <a:xfrm rot="5400000">
            <a:off x="3777850" y="3851675"/>
            <a:ext cx="740700" cy="1159200"/>
          </a:xfrm>
          <a:prstGeom prst="bentConnector2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7" name="Google Shape;127;p18"/>
          <p:cNvSpPr/>
          <p:nvPr/>
        </p:nvSpPr>
        <p:spPr>
          <a:xfrm>
            <a:off x="4485250" y="3974225"/>
            <a:ext cx="285900" cy="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3567525" y="4758300"/>
            <a:ext cx="13347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endParaRPr sz="10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1306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 (CIFAR-10)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925" y="976998"/>
            <a:ext cx="1443200" cy="15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3049763" y="1465950"/>
            <a:ext cx="682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7204650" y="3858075"/>
            <a:ext cx="13173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Adverse 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1460263" y="3794775"/>
            <a:ext cx="682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175" y="2890000"/>
            <a:ext cx="4561300" cy="21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8876" y="780511"/>
            <a:ext cx="4239350" cy="195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9226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951" y="136113"/>
            <a:ext cx="5178283" cy="48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7159175" y="2726400"/>
            <a:ext cx="15861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Source: Nguyen2019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 maps </a:t>
            </a:r>
            <a:r>
              <a:rPr lang="en" sz="3600"/>
              <a:t>(Sundararajan2017, Shrikumar2017)</a:t>
            </a:r>
            <a:endParaRPr sz="3600"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Lié à la théorie des jeux coopératifs des coefficients de Shapley (1953)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Détermine la contribution positive ou négative de chaque pixel en entrée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Remonte chaque chemin contributif du DNN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Différentes méthodes : gradients intégrés ou gradients discrets</a:t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25" y="2929550"/>
            <a:ext cx="1846050" cy="15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147025" y="4508325"/>
            <a:ext cx="1586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Source: Sundararajan2017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75" y="3030777"/>
            <a:ext cx="7077575" cy="15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2201075" y="4508325"/>
            <a:ext cx="44289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 : </a:t>
            </a:r>
            <a:r>
              <a:rPr lang="en" sz="800"/>
              <a:t>https://github.com/hiranumn/IntegratedGradients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